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8"/>
  </p:notesMasterIdLst>
  <p:sldIdLst>
    <p:sldId id="285" r:id="rId2"/>
    <p:sldId id="283" r:id="rId3"/>
    <p:sldId id="292" r:id="rId4"/>
    <p:sldId id="272" r:id="rId5"/>
    <p:sldId id="257" r:id="rId6"/>
    <p:sldId id="259" r:id="rId7"/>
    <p:sldId id="273" r:id="rId8"/>
    <p:sldId id="281" r:id="rId9"/>
    <p:sldId id="286" r:id="rId10"/>
    <p:sldId id="274" r:id="rId11"/>
    <p:sldId id="262" r:id="rId12"/>
    <p:sldId id="258" r:id="rId13"/>
    <p:sldId id="276" r:id="rId14"/>
    <p:sldId id="278" r:id="rId15"/>
    <p:sldId id="280" r:id="rId16"/>
    <p:sldId id="279" r:id="rId17"/>
    <p:sldId id="299" r:id="rId18"/>
    <p:sldId id="289" r:id="rId19"/>
    <p:sldId id="277" r:id="rId20"/>
    <p:sldId id="315" r:id="rId21"/>
    <p:sldId id="303" r:id="rId22"/>
    <p:sldId id="300" r:id="rId23"/>
    <p:sldId id="328" r:id="rId24"/>
    <p:sldId id="290" r:id="rId25"/>
    <p:sldId id="306" r:id="rId26"/>
    <p:sldId id="293" r:id="rId27"/>
    <p:sldId id="275" r:id="rId28"/>
    <p:sldId id="317" r:id="rId29"/>
    <p:sldId id="326" r:id="rId30"/>
    <p:sldId id="329" r:id="rId31"/>
    <p:sldId id="294" r:id="rId32"/>
    <p:sldId id="297" r:id="rId33"/>
    <p:sldId id="296" r:id="rId34"/>
    <p:sldId id="298" r:id="rId35"/>
    <p:sldId id="325" r:id="rId36"/>
    <p:sldId id="310" r:id="rId37"/>
    <p:sldId id="335" r:id="rId38"/>
    <p:sldId id="295" r:id="rId39"/>
    <p:sldId id="291" r:id="rId40"/>
    <p:sldId id="305" r:id="rId41"/>
    <p:sldId id="314" r:id="rId42"/>
    <p:sldId id="288" r:id="rId43"/>
    <p:sldId id="302" r:id="rId44"/>
    <p:sldId id="301" r:id="rId45"/>
    <p:sldId id="316" r:id="rId46"/>
    <p:sldId id="260" r:id="rId47"/>
    <p:sldId id="327" r:id="rId48"/>
    <p:sldId id="307" r:id="rId49"/>
    <p:sldId id="312" r:id="rId50"/>
    <p:sldId id="313" r:id="rId51"/>
    <p:sldId id="311" r:id="rId52"/>
    <p:sldId id="318" r:id="rId53"/>
    <p:sldId id="287" r:id="rId54"/>
    <p:sldId id="319" r:id="rId55"/>
    <p:sldId id="320" r:id="rId56"/>
    <p:sldId id="324" r:id="rId57"/>
    <p:sldId id="323" r:id="rId58"/>
    <p:sldId id="321" r:id="rId59"/>
    <p:sldId id="331" r:id="rId60"/>
    <p:sldId id="330" r:id="rId61"/>
    <p:sldId id="332" r:id="rId62"/>
    <p:sldId id="333" r:id="rId63"/>
    <p:sldId id="334" r:id="rId64"/>
    <p:sldId id="336" r:id="rId65"/>
    <p:sldId id="322" r:id="rId66"/>
    <p:sldId id="304" r:id="rId6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9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F9E2B-CDEF-4C53-A67A-9890E7BBC454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4BF11-5A1C-46D4-AC3C-230A19126D2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A04C801-82B3-481E-AD95-0E0AEBDC4ACC}" type="datetimeFigureOut">
              <a:rPr lang="es-ES" smtClean="0"/>
              <a:pPr/>
              <a:t>20/10/2017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ubert3/iSniff-GPS" TargetMode="External"/><Relationship Id="rId4" Type="http://schemas.openxmlformats.org/officeDocument/2006/relationships/hyperlink" Target="https://vimeo.com/13589472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21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ispositivos móviles en las redes corporativas portada - Revista Segurid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4" name="13 Título"/>
          <p:cNvSpPr txBox="1">
            <a:spLocks/>
          </p:cNvSpPr>
          <p:nvPr/>
        </p:nvSpPr>
        <p:spPr>
          <a:xfrm>
            <a:off x="0" y="4293096"/>
            <a:ext cx="9036496" cy="1800200"/>
          </a:xfrm>
          <a:prstGeom prst="rect">
            <a:avLst/>
          </a:prstGeom>
          <a:effectLst>
            <a:outerShdw dist="38100" dir="12120000" algn="tl" rotWithShape="0">
              <a:schemeClr val="bg2">
                <a:lumMod val="90000"/>
                <a:alpha val="49000"/>
              </a:schemeClr>
            </a:outerShdw>
          </a:effectLst>
        </p:spPr>
        <p:txBody>
          <a:bodyPr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¿Por qué a los programadores no nos preocupa la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372200" y="6145559"/>
            <a:ext cx="2593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err="1" smtClean="0">
                <a:solidFill>
                  <a:schemeClr val="bg1"/>
                </a:solidFill>
              </a:rPr>
              <a:t>Jose</a:t>
            </a:r>
            <a:r>
              <a:rPr lang="es-ES_tradnl" sz="1400" dirty="0" smtClean="0">
                <a:solidFill>
                  <a:schemeClr val="bg1"/>
                </a:solidFill>
              </a:rPr>
              <a:t> Antonio Bautista </a:t>
            </a:r>
            <a:r>
              <a:rPr lang="es-ES_tradnl" sz="1400" dirty="0" err="1" smtClean="0">
                <a:solidFill>
                  <a:schemeClr val="bg1"/>
                </a:solidFill>
              </a:rPr>
              <a:t>Montejo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812360" y="6408712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solidFill>
                  <a:schemeClr val="bg1"/>
                </a:solidFill>
              </a:rPr>
              <a:t>@</a:t>
            </a:r>
            <a:r>
              <a:rPr lang="es-ES_tradnl" sz="1400" dirty="0" err="1" smtClean="0">
                <a:solidFill>
                  <a:schemeClr val="bg1"/>
                </a:solidFill>
              </a:rPr>
              <a:t>jbautistam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32772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6408712"/>
            <a:ext cx="332656" cy="332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Tres ideas importantes sobre seguridad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Falacias sobre la seguridad - IV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15616" y="90872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Mis datos no son importantes ¿quién se va a molestar en atacar mi sistema?</a:t>
            </a:r>
            <a:endParaRPr lang="es-ES" sz="2000" dirty="0"/>
          </a:p>
        </p:txBody>
      </p:sp>
      <p:pic>
        <p:nvPicPr>
          <p:cNvPr id="21506" name="Picture 2" descr="Resultado de imagen de sniffer ordenador vacío conectado a red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72816"/>
            <a:ext cx="5323318" cy="3076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331640" y="4221088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No es necesario que te preocupes por la seguridad: alguien lo hará.</a:t>
            </a:r>
            <a:endParaRPr lang="es-ES" sz="2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259633" y="1628800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Tus datos sólo son privados ahora. En el momento que sean públicos nunca volverán a ser privados.</a:t>
            </a:r>
            <a:endParaRPr lang="es-ES" sz="2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259632" y="2852936"/>
            <a:ext cx="5770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/>
              <a:t>Tu aplicación es segura en este instante.</a:t>
            </a:r>
            <a:endParaRPr lang="es-ES" sz="2400" dirty="0"/>
          </a:p>
        </p:txBody>
      </p:sp>
      <p:sp>
        <p:nvSpPr>
          <p:cNvPr id="10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Tres ideas importantes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sobre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619672" y="3429000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/>
              <a:t>Pero ahora ya no.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9" grpId="0" build="allAtOnce"/>
      <p:bldP spid="11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68760"/>
            <a:ext cx="30384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56992"/>
            <a:ext cx="4895850" cy="225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3815" y="1052736"/>
            <a:ext cx="507436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Resultado de imagen de imagen android 4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717032"/>
            <a:ext cx="5381625" cy="2400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 descr="Wifi Ipho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980728"/>
            <a:ext cx="2376264" cy="4320480"/>
          </a:xfrm>
          <a:prstGeom prst="rect">
            <a:avLst/>
          </a:prstGeom>
          <a:noFill/>
        </p:spPr>
      </p:pic>
      <p:pic>
        <p:nvPicPr>
          <p:cNvPr id="27652" name="Picture 4" descr="Resultado de imagen de imagen lista red wifi ipho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412776"/>
            <a:ext cx="3048000" cy="3076575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1043608" y="5445225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La única forma de eliminar una red conocida es encontrarse cerca de ella, y mediante una opción </a:t>
            </a:r>
            <a:r>
              <a:rPr lang="es-ES" i="1" dirty="0" smtClean="0"/>
              <a:t>“olvidar esta red”</a:t>
            </a:r>
            <a:r>
              <a:rPr lang="es-ES" dirty="0" smtClean="0"/>
              <a:t>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2" descr="https://cdn.arstechnica.net/wp-content/uploads/2012/03/ipad-arp_packet_capture-4f70e93-intr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4212080" cy="3384376"/>
          </a:xfrm>
          <a:prstGeom prst="rect">
            <a:avLst/>
          </a:prstGeom>
          <a:noFill/>
        </p:spPr>
      </p:pic>
      <p:pic>
        <p:nvPicPr>
          <p:cNvPr id="30724" name="Picture 4" descr="Apple WLOC module screens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0782" y="1268761"/>
            <a:ext cx="3859610" cy="2835476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/>
        </p:nvSpPr>
        <p:spPr>
          <a:xfrm>
            <a:off x="323528" y="4489956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/>
              <a:t>iPhone</a:t>
            </a:r>
            <a:r>
              <a:rPr lang="es-ES" sz="1400" dirty="0" smtClean="0"/>
              <a:t> transmite a cualquiera que esté en su ámbito los identificadores únicos de los últimos tres puntos de acceso a redes inalámbricas a los que ha accedido el usuario</a:t>
            </a:r>
            <a:endParaRPr lang="es-ES" sz="1400" dirty="0"/>
          </a:p>
        </p:txBody>
      </p:sp>
      <p:sp>
        <p:nvSpPr>
          <p:cNvPr id="13" name="12 Rectángulo"/>
          <p:cNvSpPr/>
          <p:nvPr/>
        </p:nvSpPr>
        <p:spPr>
          <a:xfrm>
            <a:off x="971600" y="5085184"/>
            <a:ext cx="7776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179388">
              <a:buFont typeface="Arial" pitchFamily="34" charset="0"/>
              <a:buChar char="•"/>
            </a:pPr>
            <a:r>
              <a:rPr lang="en-US" sz="1200" dirty="0" smtClean="0"/>
              <a:t>Mark </a:t>
            </a:r>
            <a:r>
              <a:rPr lang="en-US" sz="1200" dirty="0" err="1" smtClean="0"/>
              <a:t>Wuergler</a:t>
            </a:r>
            <a:r>
              <a:rPr lang="en-US" sz="1200" dirty="0" smtClean="0"/>
              <a:t> - Secrets In Your Pocket: Analysis Of Wireless Data: </a:t>
            </a:r>
            <a:r>
              <a:rPr lang="es-ES" sz="1200" dirty="0" smtClean="0">
                <a:hlinkClick r:id="rId4"/>
              </a:rPr>
              <a:t>https://vimeo.com/135894723</a:t>
            </a:r>
            <a:endParaRPr lang="es-ES" sz="1200" dirty="0" smtClean="0"/>
          </a:p>
          <a:p>
            <a:pPr marL="358775" indent="-179388">
              <a:buFont typeface="Arial" pitchFamily="34" charset="0"/>
              <a:buChar char="•"/>
            </a:pPr>
            <a:r>
              <a:rPr lang="en-US" sz="1200" b="1" dirty="0" err="1" smtClean="0"/>
              <a:t>iSniff</a:t>
            </a:r>
            <a:r>
              <a:rPr lang="en-US" sz="1200" b="1" dirty="0" smtClean="0"/>
              <a:t> GPS </a:t>
            </a:r>
            <a:r>
              <a:rPr lang="en-US" sz="1200" dirty="0" smtClean="0"/>
              <a:t>(</a:t>
            </a:r>
            <a:r>
              <a:rPr lang="es-ES" sz="1200" dirty="0" smtClean="0">
                <a:hlinkClick r:id="rId5"/>
              </a:rPr>
              <a:t>https://github.com/hubert3/iSniff-GPS</a:t>
            </a:r>
            <a:r>
              <a:rPr lang="es-ES" sz="1200" dirty="0" smtClean="0"/>
              <a:t>) </a:t>
            </a:r>
            <a:r>
              <a:rPr lang="en-US" sz="1200" dirty="0" smtClean="0"/>
              <a:t>passively sniffs for SSID probes, ARPs and MDNS (Bonjour) packets broadcast by nearby </a:t>
            </a:r>
            <a:r>
              <a:rPr lang="en-US" sz="1200" dirty="0" err="1" smtClean="0"/>
              <a:t>iPhones</a:t>
            </a:r>
            <a:r>
              <a:rPr lang="en-US" sz="1200" dirty="0" smtClean="0"/>
              <a:t>, </a:t>
            </a:r>
            <a:r>
              <a:rPr lang="en-US" sz="1200" dirty="0" err="1" smtClean="0"/>
              <a:t>iPads</a:t>
            </a:r>
            <a:r>
              <a:rPr lang="en-US" sz="1200" dirty="0" smtClean="0"/>
              <a:t> and other wireless devices</a:t>
            </a:r>
            <a:endParaRPr lang="es-ES" sz="1200" dirty="0" smtClean="0"/>
          </a:p>
          <a:p>
            <a:endParaRPr lang="es-ES" sz="1200" dirty="0" smtClean="0"/>
          </a:p>
          <a:p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consideramos un error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674" name="Picture 2" descr="http://2.bp.blogspot.com/_vuWmNYDMPSw/TPQEZXm3orI/AAAAAAAAAp8/JoQfoN4xZmA/s1600/6a00e54f81dbc188330147e035a9ed970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24744"/>
            <a:ext cx="4248150" cy="4095750"/>
          </a:xfrm>
          <a:prstGeom prst="rect">
            <a:avLst/>
          </a:prstGeom>
          <a:noFill/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1187624" y="5589240"/>
            <a:ext cx="7435552" cy="360040"/>
          </a:xfrm>
          <a:prstGeom prst="rect">
            <a:avLst/>
          </a:prstGeom>
        </p:spPr>
        <p:txBody>
          <a:bodyPr anchor="b"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Empujando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 la barra de direcciones en ataques de </a:t>
            </a:r>
            <a:r>
              <a:rPr kumimoji="0" lang="es-ES_tradnl" sz="4300" b="0" i="0" u="none" strike="noStrike" kern="1200" cap="none" spc="0" normalizeH="0" noProof="0" dirty="0" err="1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phising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Un pirata publica un falso atentado contra Obama en el Twitter de 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412776"/>
            <a:ext cx="5334000" cy="3333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456928" y="764704"/>
            <a:ext cx="7219528" cy="360040"/>
          </a:xfrm>
          <a:prstGeom prst="rect">
            <a:avLst/>
          </a:prstGeom>
        </p:spPr>
        <p:txBody>
          <a:bodyPr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¿Es importante asegurar una cuenta de </a:t>
            </a:r>
            <a:r>
              <a:rPr kumimoji="0" lang="es-ES_tradnl" b="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Twitter</a:t>
            </a:r>
            <a:r>
              <a:rPr kumimoji="0" lang="es-ES_tradnl" b="0" i="0" u="none" strike="noStrike" kern="1200" cap="none" spc="0" normalizeH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082" name="Picture 2" descr="Resultado de imagen de image dow jones tweet hack obam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204864"/>
            <a:ext cx="6366946" cy="3974208"/>
          </a:xfrm>
          <a:prstGeom prst="rect">
            <a:avLst/>
          </a:prstGeom>
          <a:noFill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3573016"/>
            <a:ext cx="421005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13 Título"/>
          <p:cNvSpPr txBox="1">
            <a:spLocks/>
          </p:cNvSpPr>
          <p:nvPr/>
        </p:nvSpPr>
        <p:spPr>
          <a:xfrm>
            <a:off x="448816" y="116632"/>
            <a:ext cx="8299648" cy="576064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consideramos un error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766445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 seguridad es cada día más complicada y no está pensada para el usuario final.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619672" y="1412776"/>
            <a:ext cx="69127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 smtClean="0"/>
              <a:t>Configuración de </a:t>
            </a:r>
            <a:r>
              <a:rPr lang="es-ES_tradnl" dirty="0" err="1" smtClean="0"/>
              <a:t>router</a:t>
            </a:r>
            <a:r>
              <a:rPr lang="es-ES_tradnl" dirty="0" smtClean="0"/>
              <a:t>:</a:t>
            </a:r>
          </a:p>
          <a:p>
            <a:pPr marL="627063" indent="-268288">
              <a:buFont typeface="Arial" pitchFamily="34" charset="0"/>
              <a:buChar char="•"/>
            </a:pPr>
            <a:r>
              <a:rPr lang="es-ES_tradnl" dirty="0" smtClean="0"/>
              <a:t>192.168.1.1</a:t>
            </a:r>
          </a:p>
          <a:p>
            <a:pPr marL="627063" indent="-268288">
              <a:buFont typeface="Arial" pitchFamily="34" charset="0"/>
              <a:buChar char="•"/>
            </a:pPr>
            <a:r>
              <a:rPr lang="es-ES_tradnl" dirty="0" smtClean="0"/>
              <a:t>WEP – WPA – WPA2/PSK … ¿en serio?</a:t>
            </a:r>
          </a:p>
          <a:p>
            <a:pPr marL="627063" indent="-268288">
              <a:buFont typeface="Arial" pitchFamily="34" charset="0"/>
              <a:buChar char="•"/>
            </a:pPr>
            <a:r>
              <a:rPr lang="es-ES_tradnl" dirty="0" smtClean="0"/>
              <a:t>Tablas de filtrado MAC / puertos</a:t>
            </a:r>
          </a:p>
          <a:p>
            <a:pPr marL="627063" indent="-268288">
              <a:buFont typeface="Arial" pitchFamily="34" charset="0"/>
              <a:buChar char="•"/>
            </a:pPr>
            <a:r>
              <a:rPr lang="es-ES_tradnl" dirty="0" smtClean="0"/>
              <a:t>Contraseñas predeterminadas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619672" y="3131676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Y cuanto intentamos que sea sencillo … casi es peor</a:t>
            </a:r>
          </a:p>
        </p:txBody>
      </p:sp>
      <p:pic>
        <p:nvPicPr>
          <p:cNvPr id="2050" name="Picture 2" descr="Arcadyan3_004-300x2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005064"/>
            <a:ext cx="2664296" cy="2376264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1979712" y="356372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WiFi</a:t>
            </a:r>
            <a:r>
              <a:rPr lang="en-US" b="1" dirty="0" smtClean="0"/>
              <a:t> Protected Setup o WPS (2007)</a:t>
            </a:r>
            <a:endParaRPr lang="es-ES_tradnl" b="1" dirty="0" smtClean="0"/>
          </a:p>
        </p:txBody>
      </p:sp>
      <p:sp>
        <p:nvSpPr>
          <p:cNvPr id="14" name="13 CuadroTexto"/>
          <p:cNvSpPr txBox="1"/>
          <p:nvPr/>
        </p:nvSpPr>
        <p:spPr>
          <a:xfrm>
            <a:off x="4716016" y="4103201"/>
            <a:ext cx="41764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179388">
              <a:buFont typeface="Arial" pitchFamily="34" charset="0"/>
              <a:buChar char="•"/>
            </a:pPr>
            <a:r>
              <a:rPr lang="es-ES_tradnl" sz="1600" dirty="0" smtClean="0"/>
              <a:t>Conexión de dispositivos pulsando un botón.</a:t>
            </a:r>
          </a:p>
          <a:p>
            <a:pPr marL="88900" indent="179388">
              <a:buFont typeface="Arial" pitchFamily="34" charset="0"/>
              <a:buChar char="•"/>
            </a:pPr>
            <a:r>
              <a:rPr lang="es-ES_tradnl" sz="1600" dirty="0" smtClean="0"/>
              <a:t>Intercambio de un pin de 8 dígitos: sólo lleva unas horas averiguar el pin.</a:t>
            </a:r>
          </a:p>
          <a:p>
            <a:pPr marL="88900" indent="179388">
              <a:buFont typeface="Arial" pitchFamily="34" charset="0"/>
              <a:buChar char="•"/>
            </a:pPr>
            <a:r>
              <a:rPr lang="es-ES_tradnl" sz="1600" dirty="0" smtClean="0"/>
              <a:t>La realidad: descompone la contraseña en dos cifras de cuatro dígitos y el PIN es la suma. Tres horas para entrar en cualquier </a:t>
            </a:r>
            <a:r>
              <a:rPr lang="es-ES_tradnl" sz="1600" dirty="0" err="1" smtClean="0"/>
              <a:t>router</a:t>
            </a:r>
            <a:r>
              <a:rPr lang="es-ES_tradnl" sz="1600" dirty="0" smtClean="0"/>
              <a:t> con WPS activo.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164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navegadores no son herramientas seguras.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aplicaciones no están preparadas para proteger al usuario.</a:t>
            </a:r>
          </a:p>
        </p:txBody>
      </p:sp>
      <p:pic>
        <p:nvPicPr>
          <p:cNvPr id="17410" name="Picture 2" descr="Ya disponible Chrome 62, con 35 actualizaciones de seguridad y un click para silenciar sitios we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286250" cy="2543175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1331640" y="183553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Chrome</a:t>
            </a:r>
            <a:r>
              <a:rPr lang="es-ES_tradnl" dirty="0" smtClean="0"/>
              <a:t>: versión 62, 35 actualizaciones de seguridad.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683568" y="5445224"/>
            <a:ext cx="8064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/>
              <a:t>https://www.genbeta.com/navegadores/ya-disponible-chrome-62-con-35-actualizaciones-de-seguridad-y-un-click-para-silenciar-sitios-web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276872"/>
            <a:ext cx="688982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¿Por qué hablar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0" name="13 Título"/>
          <p:cNvSpPr txBox="1">
            <a:spLocks/>
          </p:cNvSpPr>
          <p:nvPr/>
        </p:nvSpPr>
        <p:spPr>
          <a:xfrm>
            <a:off x="0" y="143874"/>
            <a:ext cx="9144000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¿Por qué hablar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547664" y="155679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Una prueba de inyección de script</a:t>
            </a:r>
            <a:endParaRPr lang="es-ES" dirty="0"/>
          </a:p>
        </p:txBody>
      </p:sp>
      <p:pic>
        <p:nvPicPr>
          <p:cNvPr id="25602" name="Picture 2" descr="Resultado de imagen de imagen javascript alert hello wor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4864"/>
            <a:ext cx="5832648" cy="3744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164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navegadores no son herramientas seguras.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aplicaciones no están preparadas para proteger al usuario.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16832"/>
            <a:ext cx="5112568" cy="373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899592" y="5805264"/>
            <a:ext cx="8136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smtClean="0"/>
              <a:t>https://www.genbeta.com/actualidad/un-fallo-en-chrome-para-windows-permite-usar-una-descarga-para-robar-tus-credenciales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164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navegadores no son herramientas seguras.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aplicaciones no están preparadas para proteger al usuario.</a:t>
            </a:r>
          </a:p>
        </p:txBody>
      </p:sp>
      <p:pic>
        <p:nvPicPr>
          <p:cNvPr id="10249" name="Picture 9" descr="Autofill Demo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132856"/>
            <a:ext cx="4597946" cy="39948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1640" y="125946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navegadores no son herramientas seguras: Unicode.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aplicaciones no están preparadas para proteger al usuario.</a:t>
            </a:r>
          </a:p>
        </p:txBody>
      </p:sp>
      <p:pic>
        <p:nvPicPr>
          <p:cNvPr id="48130" name="Picture 2" descr="аррӏе.com y apple.com lucen iguales pero no lo son, y ni Chrome ni Firefox notan la diferenc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844824"/>
            <a:ext cx="4286250" cy="2933701"/>
          </a:xfrm>
          <a:prstGeom prst="rect">
            <a:avLst/>
          </a:prstGeom>
          <a:noFill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56992"/>
            <a:ext cx="8383587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611560" y="5949280"/>
            <a:ext cx="81369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https://www.genbeta.com/seguridad/arr-e-com-y-apple-com-lucen-iguales-pero-no-lo-son-y-ni-chrome-ni-firefox-notan-la-diferencia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31640" y="125946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navegadores no son herramientas seguras: </a:t>
            </a:r>
            <a:r>
              <a:rPr lang="es-ES_tradnl" dirty="0" smtClean="0"/>
              <a:t>extensiones.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aplicaciones no están preparadas para proteger al usuario.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72816"/>
            <a:ext cx="29146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3284984"/>
            <a:ext cx="4647194" cy="268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38132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75656" y="1137518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err="1" smtClean="0"/>
              <a:t>HTTPs</a:t>
            </a:r>
            <a:r>
              <a:rPr lang="es-ES_tradnl" sz="1600" dirty="0" smtClean="0"/>
              <a:t> no significa que comprar sea seguro, sólo que la conexión se cifra entre extremos. Eso no quiere decir que al otro lado de la conexión no esté Satán.</a:t>
            </a:r>
            <a:endParaRPr lang="es-ES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A veces nos explicamos mal...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547664" y="234888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La seguridad no es simplemente un problema de sistemas operativos …</a:t>
            </a:r>
            <a:endParaRPr lang="es-ES" sz="16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707" y="2780928"/>
            <a:ext cx="5745163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8067" y="3284984"/>
            <a:ext cx="33623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CuadroTexto"/>
          <p:cNvSpPr txBox="1"/>
          <p:nvPr/>
        </p:nvSpPr>
        <p:spPr>
          <a:xfrm>
            <a:off x="1043608" y="197954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O tendemos a simplificar el problema...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38132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El usuario: la víctima perfecta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252" name="AutoShape 4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3254" name="AutoShape 6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513916"/>
            <a:ext cx="6716150" cy="169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1187624" y="3429000"/>
            <a:ext cx="763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Error en los mensajes </a:t>
            </a:r>
            <a:r>
              <a:rPr lang="es-ES_tradnl" sz="1400" dirty="0" err="1" smtClean="0"/>
              <a:t>heartbeat</a:t>
            </a:r>
            <a:r>
              <a:rPr lang="es-ES_tradnl" sz="1400" dirty="0" smtClean="0"/>
              <a:t> (</a:t>
            </a:r>
            <a:r>
              <a:rPr lang="es-ES_tradnl" sz="1400" dirty="0" err="1" smtClean="0"/>
              <a:t>keep-alive</a:t>
            </a:r>
            <a:r>
              <a:rPr lang="es-ES_tradnl" sz="1400" dirty="0" smtClean="0"/>
              <a:t>): los mensajes que utiliza una aplicación para decir que sigue conectado.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Los mensajes de cliente contienen un </a:t>
            </a:r>
            <a:r>
              <a:rPr lang="es-ES_tradnl" sz="1400" dirty="0" err="1" smtClean="0"/>
              <a:t>payload</a:t>
            </a:r>
            <a:r>
              <a:rPr lang="es-ES_tradnl" sz="1400" dirty="0" smtClean="0"/>
              <a:t>: el cliente envía un mensaje y el servidor le responde con los mismo (igual que los paquetes ping)</a:t>
            </a:r>
          </a:p>
          <a:p>
            <a:endParaRPr lang="es-ES_tradnl" sz="1400" dirty="0" smtClean="0"/>
          </a:p>
          <a:p>
            <a:r>
              <a:rPr lang="es-ES_tradnl" sz="1400" dirty="0" smtClean="0"/>
              <a:t>El cliente es quien indica la longitud del </a:t>
            </a:r>
            <a:r>
              <a:rPr lang="es-ES_tradnl" sz="1400" dirty="0" err="1" smtClean="0"/>
              <a:t>payload</a:t>
            </a:r>
            <a:endParaRPr lang="es-ES_tradnl" sz="1400" dirty="0" smtClean="0"/>
          </a:p>
          <a:p>
            <a:endParaRPr lang="es-ES_tradnl" sz="1400" dirty="0" smtClean="0"/>
          </a:p>
          <a:p>
            <a:r>
              <a:rPr lang="es-ES_tradnl" sz="1400" dirty="0" smtClean="0"/>
              <a:t>Si la longitud indicada por el cliente es mayor que la longitud del </a:t>
            </a:r>
            <a:r>
              <a:rPr lang="es-ES_tradnl" sz="1400" dirty="0" err="1" smtClean="0"/>
              <a:t>payload</a:t>
            </a:r>
            <a:r>
              <a:rPr lang="es-ES_tradnl" sz="1400" dirty="0" smtClean="0"/>
              <a:t>, el servidor responde con información leída de la memoria RAM del sistema</a:t>
            </a:r>
            <a:endParaRPr lang="es-ES" sz="1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87624" y="90872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Ni tampoco distingue entre software privativo o de código abierto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5076056" cy="370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1043608" y="764704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Porque al usuario le importa casi menos la seguridad que a los programadores</a:t>
            </a:r>
            <a:endParaRPr lang="es-ES" sz="1400" b="1" dirty="0"/>
          </a:p>
        </p:txBody>
      </p:sp>
      <p:sp>
        <p:nvSpPr>
          <p:cNvPr id="10" name="9 Rectángulo"/>
          <p:cNvSpPr/>
          <p:nvPr/>
        </p:nvSpPr>
        <p:spPr>
          <a:xfrm>
            <a:off x="1151112" y="1196752"/>
            <a:ext cx="7813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¿Cómo hacer una revisión de seguridad a una empresa sin despeinarte?</a:t>
            </a:r>
          </a:p>
          <a:p>
            <a:r>
              <a:rPr lang="es-ES_tradnl" sz="1400" dirty="0" smtClean="0"/>
              <a:t>             Deja unos </a:t>
            </a:r>
            <a:r>
              <a:rPr lang="es-ES_tradnl" sz="1400" dirty="0" err="1" smtClean="0"/>
              <a:t>pendrive</a:t>
            </a:r>
            <a:r>
              <a:rPr lang="es-ES_tradnl" sz="1400" dirty="0" smtClean="0"/>
              <a:t> “perdidos” en el parking</a:t>
            </a:r>
            <a:endParaRPr lang="es-ES" sz="1400" dirty="0"/>
          </a:p>
        </p:txBody>
      </p:sp>
      <p:sp>
        <p:nvSpPr>
          <p:cNvPr id="12" name="11 Rectángulo"/>
          <p:cNvSpPr/>
          <p:nvPr/>
        </p:nvSpPr>
        <p:spPr>
          <a:xfrm>
            <a:off x="1223120" y="5661248"/>
            <a:ext cx="7309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 err="1" smtClean="0"/>
              <a:t>The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unpatchable</a:t>
            </a:r>
            <a:r>
              <a:rPr lang="es-ES_tradnl" sz="1400" dirty="0" smtClean="0"/>
              <a:t> malware </a:t>
            </a:r>
            <a:r>
              <a:rPr lang="es-ES_tradnl" sz="1400" dirty="0" err="1" smtClean="0"/>
              <a:t>that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infect</a:t>
            </a:r>
            <a:r>
              <a:rPr lang="es-ES_tradnl" sz="1400" dirty="0" smtClean="0"/>
              <a:t> USB </a:t>
            </a:r>
            <a:r>
              <a:rPr lang="es-ES_tradnl" sz="1400" dirty="0" err="1" smtClean="0"/>
              <a:t>is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now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on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the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loose</a:t>
            </a:r>
            <a:endParaRPr lang="es-ES_tradnl" sz="1400" dirty="0" smtClean="0"/>
          </a:p>
          <a:p>
            <a:r>
              <a:rPr lang="es-ES" sz="1400" dirty="0" smtClean="0"/>
              <a:t>        https://www.wired.com/2014/10/code-published-for-unfixable-usb-attack/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usuario: la víctima perfecta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1196752"/>
            <a:ext cx="7632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Ataques a la cadena de suministros</a:t>
            </a:r>
            <a:endParaRPr lang="es-ES" sz="1400" b="1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3575" y="1700808"/>
            <a:ext cx="481272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043608" y="5805264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https://www.theverge.com/2017/9/18/16325202/ccleaner-hack-malware-security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usuario: la víctima perfecta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1196752"/>
            <a:ext cx="7632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/>
              <a:t>Aplicaciones espía</a:t>
            </a:r>
            <a:endParaRPr lang="es-ES" sz="1400" b="1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628800"/>
            <a:ext cx="4562700" cy="395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2267744" y="5661248"/>
            <a:ext cx="4968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https://hipertextual.com/2017/07/fruitfly-malware-mac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usuario: la víctima perfecta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8" y="1196752"/>
            <a:ext cx="7632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/>
              <a:t>Malware</a:t>
            </a:r>
            <a:endParaRPr lang="es-ES" sz="14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9" y="1628801"/>
            <a:ext cx="627466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1043608" y="5733256"/>
            <a:ext cx="78488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/>
              <a:t>https://www.genbeta.com/seguridad/the-shadow-brokers-filtran-otra-herramienta-para-hackear-windows-de-las-que-robaron-a-la-nsa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1115616" y="1268760"/>
            <a:ext cx="7772400" cy="864096"/>
          </a:xfrm>
        </p:spPr>
        <p:txBody>
          <a:bodyPr/>
          <a:lstStyle/>
          <a:p>
            <a:r>
              <a:rPr lang="es-ES_tradnl" dirty="0" smtClean="0">
                <a:solidFill>
                  <a:schemeClr val="tx1"/>
                </a:solidFill>
                <a:latin typeface="Patrick Hand" pitchFamily="2" charset="0"/>
              </a:rPr>
              <a:t>Web Api</a:t>
            </a:r>
            <a:endParaRPr lang="es-ES" dirty="0">
              <a:solidFill>
                <a:schemeClr val="tx1"/>
              </a:solidFill>
              <a:latin typeface="Patrick Hand" pitchFamily="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619672" y="227687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https://www.servicio.com/Login?user=xxxx&amp;password=yyyy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¿Por qué hablar de seguridad?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47664" y="3212976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Cabeceras HTTP:</a:t>
            </a:r>
          </a:p>
          <a:p>
            <a:pPr lvl="1" indent="169863">
              <a:buFont typeface="Arial" pitchFamily="34" charset="0"/>
              <a:buChar char="•"/>
            </a:pPr>
            <a:r>
              <a:rPr lang="es-ES_tradnl" b="1" dirty="0" err="1" smtClean="0"/>
              <a:t>User</a:t>
            </a:r>
            <a:r>
              <a:rPr lang="es-ES_tradnl" b="1" dirty="0" smtClean="0"/>
              <a:t>:</a:t>
            </a:r>
            <a:r>
              <a:rPr lang="es-ES_tradnl" dirty="0" smtClean="0"/>
              <a:t> </a:t>
            </a:r>
            <a:r>
              <a:rPr lang="es-ES_tradnl" dirty="0" err="1" smtClean="0"/>
              <a:t>xxxxx</a:t>
            </a:r>
            <a:endParaRPr lang="es-ES_tradnl" dirty="0" smtClean="0"/>
          </a:p>
          <a:p>
            <a:pPr lvl="1" indent="169863">
              <a:buFont typeface="Arial" pitchFamily="34" charset="0"/>
              <a:buChar char="•"/>
            </a:pPr>
            <a:r>
              <a:rPr lang="es-ES_tradnl" b="1" dirty="0" err="1" smtClean="0"/>
              <a:t>Password</a:t>
            </a:r>
            <a:r>
              <a:rPr lang="es-ES_tradnl" b="1" dirty="0" smtClean="0"/>
              <a:t>: </a:t>
            </a:r>
            <a:r>
              <a:rPr lang="es-ES_tradnl" dirty="0" err="1" smtClean="0"/>
              <a:t>yyyy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https://www.servicio.com/Login?appKey=zzzz</a:t>
            </a:r>
            <a:endParaRPr lang="es-ES" dirty="0"/>
          </a:p>
        </p:txBody>
      </p:sp>
      <p:sp>
        <p:nvSpPr>
          <p:cNvPr id="10" name="13 Título"/>
          <p:cNvSpPr txBox="1">
            <a:spLocks/>
          </p:cNvSpPr>
          <p:nvPr/>
        </p:nvSpPr>
        <p:spPr>
          <a:xfrm>
            <a:off x="0" y="143874"/>
            <a:ext cx="9144000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¿Por qué hablar de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usuario: la víctima perfecta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720080"/>
          </a:xfrm>
          <a:prstGeom prst="rect">
            <a:avLst/>
          </a:prstGeom>
        </p:spPr>
        <p:txBody>
          <a:bodyPr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331640" y="1052736"/>
            <a:ext cx="7632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/>
              <a:t>O aplicaciones mal diseñadas</a:t>
            </a:r>
            <a:endParaRPr lang="es-ES" sz="1400" b="1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84784"/>
            <a:ext cx="5388868" cy="443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043608" y="5949280"/>
            <a:ext cx="79208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https://www.genbeta.com/linux/un-bug-provoco-que-kmail-estuviese-cuatro-anos-enviando-mensajes-cifrados-como-texto-plano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Usuario / contraseña no es seguridad</a:t>
            </a:r>
            <a:endParaRPr lang="es-ES" sz="1600" b="1" dirty="0"/>
          </a:p>
        </p:txBody>
      </p:sp>
      <p:sp>
        <p:nvSpPr>
          <p:cNvPr id="9" name="8 Rectángulo"/>
          <p:cNvSpPr/>
          <p:nvPr/>
        </p:nvSpPr>
        <p:spPr>
          <a:xfrm>
            <a:off x="1259632" y="1340768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Superficie de ataque 24 / 7</a:t>
            </a:r>
          </a:p>
          <a:p>
            <a:r>
              <a:rPr lang="es-ES_tradnl" sz="1600" dirty="0" smtClean="0"/>
              <a:t>Al usuario no le gustan las contraseñas complicadas</a:t>
            </a:r>
            <a:endParaRPr lang="es-ES" sz="1600" dirty="0"/>
          </a:p>
        </p:txBody>
      </p:sp>
      <p:pic>
        <p:nvPicPr>
          <p:cNvPr id="10" name="9 Imagen" descr="https://pbs.twimg.com/media/DHhXntPW0AQmGZo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304" y="2276872"/>
            <a:ext cx="5400040" cy="318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Usuario / contraseña no es seguridad</a:t>
            </a:r>
            <a:endParaRPr lang="es-ES" sz="1600" b="1" dirty="0"/>
          </a:p>
        </p:txBody>
      </p:sp>
      <p:sp>
        <p:nvSpPr>
          <p:cNvPr id="9" name="8 Rectángulo"/>
          <p:cNvSpPr/>
          <p:nvPr/>
        </p:nvSpPr>
        <p:spPr>
          <a:xfrm>
            <a:off x="1259632" y="1290246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/>
              <a:t>… y las repite una y otra vez</a:t>
            </a:r>
            <a:endParaRPr lang="es-ES" sz="1600" dirty="0"/>
          </a:p>
        </p:txBody>
      </p:sp>
      <p:sp>
        <p:nvSpPr>
          <p:cNvPr id="11" name="10 Rectángulo"/>
          <p:cNvSpPr/>
          <p:nvPr/>
        </p:nvSpPr>
        <p:spPr>
          <a:xfrm>
            <a:off x="3203848" y="5929535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https://haveibeenpwned.com/</a:t>
            </a:r>
            <a:endParaRPr lang="es-ES" sz="14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5296" y="1844824"/>
            <a:ext cx="4667064" cy="404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5033" y="2276872"/>
            <a:ext cx="4385319" cy="315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Usuario / contraseña no es seguridad</a:t>
            </a:r>
            <a:endParaRPr lang="es-ES" sz="1600" b="1" dirty="0"/>
          </a:p>
        </p:txBody>
      </p:sp>
      <p:sp>
        <p:nvSpPr>
          <p:cNvPr id="9" name="8 Rectángulo"/>
          <p:cNvSpPr/>
          <p:nvPr/>
        </p:nvSpPr>
        <p:spPr>
          <a:xfrm>
            <a:off x="1259632" y="1340768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Las contraseñas largas no sirven de mucho: una contraseña no se adivina, se lee</a:t>
            </a:r>
            <a:endParaRPr lang="es-ES" sz="16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4512990" cy="423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16832"/>
            <a:ext cx="3652382" cy="41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Usuario / contraseña no es seguridad</a:t>
            </a:r>
            <a:endParaRPr lang="es-ES" sz="1600" b="1" dirty="0"/>
          </a:p>
        </p:txBody>
      </p:sp>
      <p:sp>
        <p:nvSpPr>
          <p:cNvPr id="9" name="8 Rectángulo"/>
          <p:cNvSpPr/>
          <p:nvPr/>
        </p:nvSpPr>
        <p:spPr>
          <a:xfrm>
            <a:off x="1259632" y="1290246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/>
              <a:t>… y el usuario no se preocupa demasiado por mantenerlas seguras</a:t>
            </a:r>
            <a:endParaRPr lang="es-ES" sz="16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44824"/>
            <a:ext cx="6110263" cy="425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Las huellas digitales son nombres de usuario, no contraseñas</a:t>
            </a:r>
            <a:endParaRPr lang="es-ES" sz="1600" b="1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0960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628800"/>
            <a:ext cx="5976664" cy="70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852936"/>
            <a:ext cx="66865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1043608" y="76470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¿Y qué esperábamos si después de todos estos años aún sigue enviando fotos de su tarjeta de crédito?</a:t>
            </a:r>
            <a:endParaRPr lang="es-ES" sz="1400" b="1" dirty="0"/>
          </a:p>
        </p:txBody>
      </p:sp>
      <p:sp>
        <p:nvSpPr>
          <p:cNvPr id="10" name="9 Rectángulo"/>
          <p:cNvSpPr/>
          <p:nvPr/>
        </p:nvSpPr>
        <p:spPr>
          <a:xfrm>
            <a:off x="1151112" y="1394773"/>
            <a:ext cx="7813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Una campaña de </a:t>
            </a:r>
            <a:r>
              <a:rPr lang="es-ES" sz="1400" dirty="0" err="1" smtClean="0"/>
              <a:t>phising</a:t>
            </a:r>
            <a:r>
              <a:rPr lang="es-ES" sz="1400" dirty="0" smtClean="0"/>
              <a:t> pide a las víctimas que, para poder asegurar su identidad, debe hacerse una foto en la que salga su tarjeta de identificación (DNI, en España) y su tarjeta de crédito asociada y la suba a la plataforma. Al hacerlo, hemos enviado a los piratas informáticos toda nuestra información de pago.</a:t>
            </a:r>
            <a:endParaRPr lang="es-ES" sz="1400" dirty="0"/>
          </a:p>
        </p:txBody>
      </p:sp>
      <p:pic>
        <p:nvPicPr>
          <p:cNvPr id="11" name="10 Imagen" descr="https://d33ypg4xwx0n86.cloudfront.net/direct?url=https%3A%2F%2Fwww.redeszone.net%2Fapp%2Fuploads%2F2017%2F06%2FPayPal-Phishing-foto-tarjeta.jpg&amp;resize=w70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9153" y="2564904"/>
            <a:ext cx="469312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1043608" y="888975"/>
            <a:ext cx="799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 smtClean="0"/>
              <a:t>Y recordemos que la verificación en dos pasos tampoco es perfecta</a:t>
            </a:r>
            <a:endParaRPr lang="es-ES" sz="1400" b="1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671638"/>
            <a:ext cx="48672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1115616" y="4926360"/>
            <a:ext cx="77768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 smtClean="0"/>
              <a:t>https://www.genbeta.com/seguridad/hackers-aprovechan-la-inseguridad-de-la-verificacion-en-dos-pasos-a-traves-sms-para-robar-cuentas-bancarias</a:t>
            </a:r>
            <a:endParaRPr lang="es-E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Ataques a la cadena de suministro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El usuario: la víctima perfecta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043608" y="836712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Y repito: al usuario no le interesa la seguridad</a:t>
            </a:r>
            <a:endParaRPr lang="es-ES" sz="1600" b="1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988" y="1268760"/>
            <a:ext cx="5850089" cy="447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1187624" y="5877272"/>
            <a:ext cx="7488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http://es.gizmodo.com/la-contrasena-para-lanzar-misiles-nucleares-desde-estad-1809738979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El usuario la víctima perfecta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Internet no es un sistema seguro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115616" y="836712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Internet no se diseñó como un sistema seguro si no como un sistema de comunicación.</a:t>
            </a:r>
            <a:endParaRPr lang="es-ES" b="1" dirty="0"/>
          </a:p>
        </p:txBody>
      </p:sp>
      <p:pic>
        <p:nvPicPr>
          <p:cNvPr id="10247" name="Picture 7" descr="https://www.welivesecurity.com/wp-content/uploads/2017/02/dns-spoof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284984"/>
            <a:ext cx="5280512" cy="283722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1547664" y="1628800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 smtClean="0"/>
              <a:t>Ataques </a:t>
            </a:r>
            <a:r>
              <a:rPr lang="es-ES_tradnl" dirty="0" err="1" smtClean="0"/>
              <a:t>man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middle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_tradnl" dirty="0" smtClean="0"/>
              <a:t>Ataques DNS:</a:t>
            </a:r>
          </a:p>
          <a:p>
            <a:pPr marL="538163" indent="88900">
              <a:buFont typeface="Arial" pitchFamily="34" charset="0"/>
              <a:buChar char="•"/>
              <a:tabLst>
                <a:tab pos="447675" algn="l"/>
              </a:tabLst>
            </a:pPr>
            <a:r>
              <a:rPr lang="es-ES_tradnl" dirty="0" smtClean="0"/>
              <a:t>DNS cache </a:t>
            </a:r>
            <a:r>
              <a:rPr lang="es-ES_tradnl" dirty="0" err="1" smtClean="0"/>
              <a:t>poisoning</a:t>
            </a:r>
            <a:endParaRPr lang="es-ES_tradnl" dirty="0" smtClean="0"/>
          </a:p>
          <a:p>
            <a:pPr marL="538163" indent="88900">
              <a:buFont typeface="Arial" pitchFamily="34" charset="0"/>
              <a:buChar char="•"/>
              <a:tabLst>
                <a:tab pos="447675" algn="l"/>
              </a:tabLst>
            </a:pPr>
            <a:r>
              <a:rPr lang="es-ES_tradnl" dirty="0" smtClean="0"/>
              <a:t>DNS </a:t>
            </a:r>
            <a:r>
              <a:rPr lang="es-ES_tradnl" dirty="0" err="1" smtClean="0"/>
              <a:t>spoofing</a:t>
            </a:r>
            <a:r>
              <a:rPr lang="es-ES_tradnl" dirty="0" smtClean="0"/>
              <a:t> local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1512362"/>
            <a:ext cx="7704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Servicio de intercambio de archivos: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Encriptación PKCS con el contenido de los documentos</a:t>
            </a:r>
            <a:endParaRPr lang="es-ES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Firma digital de cada documento con certificado X.509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</a:t>
            </a:r>
            <a:r>
              <a:rPr lang="es-ES_tradnl" dirty="0" err="1" smtClean="0"/>
              <a:t>TimeSpan</a:t>
            </a:r>
            <a:r>
              <a:rPr lang="es-ES_tradnl" dirty="0" smtClean="0"/>
              <a:t> de firma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Encriptación del archivo de intercambio resultante</a:t>
            </a:r>
            <a:endParaRPr lang="es-ES" sz="20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sabemos? &gt;&gt;&gt;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115616" y="3706867"/>
            <a:ext cx="770485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Envío por correo electrónico de una copia del certificado (público / privado) a: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Departamento de desarrollo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Departamento de sistemas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 Departamento de negocio</a:t>
            </a:r>
            <a:endParaRPr lang="es-ES" sz="2000" dirty="0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¿Por qué hablar de seguridad?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Internet no es un sistema seguro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Internet no es un sistema seguro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259632" y="1196752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358775">
              <a:buFont typeface="Arial" pitchFamily="34" charset="0"/>
              <a:buChar char="•"/>
            </a:pPr>
            <a:r>
              <a:rPr lang="es-ES_tradnl" sz="1600" dirty="0" smtClean="0"/>
              <a:t>La </a:t>
            </a:r>
            <a:r>
              <a:rPr lang="es-ES_tradnl" sz="1600" dirty="0" smtClean="0"/>
              <a:t>llave maestra de Internet</a:t>
            </a:r>
          </a:p>
          <a:p>
            <a:pPr marL="358775" indent="358775">
              <a:buFont typeface="Arial" pitchFamily="34" charset="0"/>
              <a:buChar char="•"/>
            </a:pPr>
            <a:r>
              <a:rPr lang="es-ES_tradnl" sz="1600" dirty="0" smtClean="0"/>
              <a:t>Convierten direcciones tipo microsoft.com en direcciones IP numéricas</a:t>
            </a:r>
          </a:p>
          <a:p>
            <a:pPr marL="358775" indent="358775">
              <a:buFont typeface="Arial" pitchFamily="34" charset="0"/>
              <a:buChar char="•"/>
            </a:pPr>
            <a:r>
              <a:rPr lang="es-ES_tradnl" sz="1600" dirty="0" smtClean="0"/>
              <a:t>Un sistema centralizado y global</a:t>
            </a:r>
          </a:p>
          <a:p>
            <a:pPr marL="358775" indent="358775">
              <a:buFont typeface="Arial" pitchFamily="34" charset="0"/>
              <a:buChar char="•"/>
            </a:pPr>
            <a:r>
              <a:rPr lang="es-ES_tradnl" sz="1600" dirty="0" smtClean="0"/>
              <a:t>Los ordenadores que controlan el sistema son responsabilidad del ICANN: utilizan 7 llaves repartidas entre 14 personas</a:t>
            </a:r>
            <a:endParaRPr lang="es-ES" sz="16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068960"/>
            <a:ext cx="4523036" cy="255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3275856" y="573325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https://youtu.be/b9j-sfP9GUU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899592" y="836712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/>
            <a:r>
              <a:rPr lang="es-ES_tradnl" sz="1600" b="1" dirty="0" smtClean="0"/>
              <a:t>DNS</a:t>
            </a:r>
            <a:endParaRPr lang="es-E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Internet no es un sistema seguro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Internet no es un sistema seguro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115616" y="836712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DDoS</a:t>
            </a:r>
            <a:r>
              <a:rPr lang="es-ES_tradnl" b="1" dirty="0" smtClean="0"/>
              <a:t>: aprovechando </a:t>
            </a:r>
            <a:r>
              <a:rPr lang="es-ES_tradnl" b="1" dirty="0" err="1" smtClean="0"/>
              <a:t>IoT</a:t>
            </a:r>
            <a:r>
              <a:rPr lang="es-ES_tradnl" b="1" dirty="0" smtClean="0"/>
              <a:t> para atacar las redes</a:t>
            </a:r>
            <a:endParaRPr lang="es-ES" b="1" dirty="0"/>
          </a:p>
        </p:txBody>
      </p:sp>
      <p:sp>
        <p:nvSpPr>
          <p:cNvPr id="1026" name="AutoShape 2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8" name="AutoShape 4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Norton UK Botspo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933056"/>
            <a:ext cx="4032448" cy="2268253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1475656" y="126876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 dirty="0" err="1" smtClean="0"/>
              <a:t>Mirai</a:t>
            </a:r>
            <a:r>
              <a:rPr lang="es-ES" b="1" dirty="0" smtClean="0"/>
              <a:t>: </a:t>
            </a:r>
            <a:r>
              <a:rPr lang="es-ES" dirty="0" smtClean="0"/>
              <a:t>malware para la creación de </a:t>
            </a:r>
            <a:r>
              <a:rPr lang="es-ES" dirty="0" err="1" smtClean="0"/>
              <a:t>botnet</a:t>
            </a:r>
            <a:r>
              <a:rPr lang="es-ES" dirty="0" smtClean="0"/>
              <a:t> utilizando dispositivos </a:t>
            </a:r>
            <a:r>
              <a:rPr lang="es-ES" dirty="0" err="1" smtClean="0"/>
              <a:t>IoT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5" name="14 Rectángulo"/>
          <p:cNvSpPr/>
          <p:nvPr/>
        </p:nvSpPr>
        <p:spPr>
          <a:xfrm>
            <a:off x="1475656" y="1670320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dirty="0" smtClean="0"/>
              <a:t>En septiembre de 2016 lanza un ataque distribuido de denegación de servicios contra los sitios de Brian </a:t>
            </a:r>
            <a:r>
              <a:rPr lang="es-ES" dirty="0" err="1" smtClean="0"/>
              <a:t>Krebs</a:t>
            </a:r>
            <a:r>
              <a:rPr lang="es-ES" dirty="0" smtClean="0"/>
              <a:t>, OVH y Dyn.</a:t>
            </a:r>
            <a:endParaRPr lang="es-ES" dirty="0"/>
          </a:p>
        </p:txBody>
      </p:sp>
      <p:sp>
        <p:nvSpPr>
          <p:cNvPr id="16" name="15 Rectángulo"/>
          <p:cNvSpPr/>
          <p:nvPr/>
        </p:nvSpPr>
        <p:spPr>
          <a:xfrm>
            <a:off x="1475656" y="2348879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dirty="0" smtClean="0"/>
              <a:t>El </a:t>
            </a:r>
            <a:r>
              <a:rPr lang="es-ES_tradnl" dirty="0" err="1" smtClean="0"/>
              <a:t>botnet</a:t>
            </a:r>
            <a:r>
              <a:rPr lang="es-ES_tradnl" dirty="0" smtClean="0"/>
              <a:t> lanza peticiones de hasta 1Tb/s.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1475656" y="2750439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dirty="0" smtClean="0"/>
              <a:t>Infecta dispositivos </a:t>
            </a:r>
            <a:r>
              <a:rPr lang="es-ES_tradnl" dirty="0" err="1" smtClean="0"/>
              <a:t>IoT</a:t>
            </a:r>
            <a:r>
              <a:rPr lang="es-ES_tradnl" dirty="0" smtClean="0"/>
              <a:t> que utilizan la configuración de usuario y contraseña predeterminados.</a:t>
            </a:r>
            <a:endParaRPr lang="es-ES" dirty="0"/>
          </a:p>
        </p:txBody>
      </p:sp>
      <p:sp>
        <p:nvSpPr>
          <p:cNvPr id="18" name="17 Rectángulo"/>
          <p:cNvSpPr/>
          <p:nvPr/>
        </p:nvSpPr>
        <p:spPr>
          <a:xfrm>
            <a:off x="1475656" y="342900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dirty="0" smtClean="0"/>
              <a:t>En octubre de 2016 se libera el código en </a:t>
            </a:r>
            <a:r>
              <a:rPr lang="es-ES_tradnl" dirty="0" err="1" smtClean="0"/>
              <a:t>GitHub</a:t>
            </a:r>
            <a:r>
              <a:rPr lang="es-ES_tradnl" dirty="0" smtClean="0"/>
              <a:t>.</a:t>
            </a:r>
            <a:endParaRPr lang="es-ES" dirty="0"/>
          </a:p>
        </p:txBody>
      </p:sp>
      <p:sp>
        <p:nvSpPr>
          <p:cNvPr id="20" name="19 Rectángulo"/>
          <p:cNvSpPr/>
          <p:nvPr/>
        </p:nvSpPr>
        <p:spPr>
          <a:xfrm>
            <a:off x="5508104" y="4521894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dirty="0" smtClean="0"/>
              <a:t>Madrid tiene la mayor cantidad de </a:t>
            </a:r>
            <a:r>
              <a:rPr lang="es-ES_tradnl" dirty="0" err="1" smtClean="0"/>
              <a:t>bots</a:t>
            </a:r>
            <a:r>
              <a:rPr lang="es-ES_tradnl" dirty="0" smtClean="0"/>
              <a:t>, seguido por Estambul y Moscú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Dispositivos móviles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971436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Ataques más frecuentes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187624" y="1412776"/>
            <a:ext cx="784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269875">
              <a:buFont typeface="Arial" pitchFamily="34" charset="0"/>
              <a:buChar char="•"/>
            </a:pPr>
            <a:r>
              <a:rPr lang="es-ES_tradnl" sz="1600" dirty="0" err="1" smtClean="0"/>
              <a:t>Adware</a:t>
            </a:r>
            <a:endParaRPr lang="es-ES_tradnl" sz="1600" dirty="0" smtClean="0"/>
          </a:p>
          <a:p>
            <a:pPr marL="268288" indent="269875">
              <a:buFont typeface="Arial" pitchFamily="34" charset="0"/>
              <a:buChar char="•"/>
            </a:pPr>
            <a:r>
              <a:rPr lang="es-ES_tradnl" sz="1600" dirty="0" smtClean="0"/>
              <a:t>Robo de datos</a:t>
            </a:r>
          </a:p>
          <a:p>
            <a:pPr marL="268288" indent="269875">
              <a:buFont typeface="Arial" pitchFamily="34" charset="0"/>
              <a:buChar char="•"/>
            </a:pPr>
            <a:r>
              <a:rPr lang="es-ES_tradnl" sz="1600" dirty="0" err="1" smtClean="0"/>
              <a:t>Keyloggers</a:t>
            </a:r>
            <a:endParaRPr lang="es-ES_tradnl" sz="1600" dirty="0" smtClean="0"/>
          </a:p>
          <a:p>
            <a:pPr marL="268288" indent="269875">
              <a:buFont typeface="Arial" pitchFamily="34" charset="0"/>
              <a:buChar char="•"/>
            </a:pPr>
            <a:r>
              <a:rPr lang="es-ES_tradnl" sz="1600" dirty="0" smtClean="0"/>
              <a:t>Conexión a servicios de pago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115616" y="24836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Repitiendo los errores que encontrábamos en los navegadores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911877"/>
            <a:ext cx="3888432" cy="314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sabemos?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DU Antivirus Security, app maliciosa de Google Pl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492896"/>
            <a:ext cx="3555742" cy="3528392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/>
        </p:nvSpPr>
        <p:spPr>
          <a:xfrm>
            <a:off x="1187624" y="1251337"/>
            <a:ext cx="77048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Un antivirus móvil gratuito roba y vende información personal del dispositivo en el que está instalado.</a:t>
            </a:r>
          </a:p>
          <a:p>
            <a:r>
              <a:rPr lang="es-ES" sz="1400" dirty="0" smtClean="0"/>
              <a:t>DU Antivirus Security recopila datos de los usuarios sin su consentimiento. </a:t>
            </a:r>
          </a:p>
          <a:p>
            <a:r>
              <a:rPr lang="es-ES" sz="1400" dirty="0" smtClean="0"/>
              <a:t>Entre </a:t>
            </a:r>
            <a:r>
              <a:rPr lang="es-ES" sz="1400" b="1" dirty="0" smtClean="0"/>
              <a:t>10 y 50 millones </a:t>
            </a:r>
            <a:r>
              <a:rPr lang="es-ES" sz="1400" dirty="0" smtClean="0"/>
              <a:t>de descargas.</a:t>
            </a:r>
            <a:br>
              <a:rPr lang="es-ES" sz="1400" dirty="0" smtClean="0"/>
            </a:br>
            <a:endParaRPr lang="es-ES" sz="1400" dirty="0"/>
          </a:p>
        </p:txBody>
      </p:sp>
      <p:sp>
        <p:nvSpPr>
          <p:cNvPr id="10" name="9 Rectángulo"/>
          <p:cNvSpPr/>
          <p:nvPr/>
        </p:nvSpPr>
        <p:spPr>
          <a:xfrm>
            <a:off x="971600" y="83671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Si instalas un antivirus en tu móvil elígelo bien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¿Qué sabemos? &gt;&gt;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268760"/>
            <a:ext cx="2689275" cy="511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88840"/>
            <a:ext cx="32385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Cómo aprovecharse de la inocencia del usuario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Dispositivos móviles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76470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Las tretas del malware pasan de ordenadores a móviles</a:t>
            </a:r>
            <a:endParaRPr lang="es-ES_tradnl" b="1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3" y="1286296"/>
            <a:ext cx="4885531" cy="45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1475656" y="5785519"/>
            <a:ext cx="6480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http://www.theregister.co.uk/2017/08/02/banking_android_malware_in_uk/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Dispositivos móviles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908720"/>
            <a:ext cx="6984776" cy="435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151112" y="5445224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Más de 350 aplicaciones con malware llegan a </a:t>
            </a:r>
            <a:r>
              <a:rPr lang="es-ES" sz="1400" dirty="0" err="1" smtClean="0"/>
              <a:t>Android</a:t>
            </a:r>
            <a:r>
              <a:rPr lang="es-ES" sz="1400" dirty="0" smtClean="0"/>
              <a:t> cada </a:t>
            </a:r>
            <a:r>
              <a:rPr lang="es-ES" sz="1400" dirty="0" smtClean="0"/>
              <a:t>hora</a:t>
            </a:r>
          </a:p>
          <a:p>
            <a:endParaRPr lang="es-ES" sz="1400" dirty="0" smtClean="0"/>
          </a:p>
          <a:p>
            <a:pPr algn="ctr"/>
            <a:r>
              <a:rPr lang="es-ES" sz="1200" dirty="0" smtClean="0"/>
              <a:t>http</a:t>
            </a:r>
            <a:r>
              <a:rPr lang="es-ES" sz="1200" dirty="0" smtClean="0"/>
              <a:t>://es.gizmodo.com/mas-de-350-aplicaciones-con-malware-llegan-a-android-ca-1794934543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Algunos problemas del desarrollo moderno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Dispositivos móviles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908720"/>
            <a:ext cx="539731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899592" y="5839380"/>
            <a:ext cx="79928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https://arstechnica.com/information-technology/2017/08/a-repair-shop-could-completely-hack-your-phone-and-you-wouldnt-know-it/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Algunos problemas del desarrollo moderno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Algunos problemas del desarrollo moderno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151112" y="1052736"/>
            <a:ext cx="7813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Los gestores de paquetes</a:t>
            </a:r>
            <a:endParaRPr lang="es-ES" b="1" dirty="0"/>
          </a:p>
        </p:txBody>
      </p:sp>
      <p:sp>
        <p:nvSpPr>
          <p:cNvPr id="10" name="9 Rectángulo"/>
          <p:cNvSpPr/>
          <p:nvPr/>
        </p:nvSpPr>
        <p:spPr>
          <a:xfrm>
            <a:off x="1475656" y="1628800"/>
            <a:ext cx="74168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Se han detectado copias de varios paquetes de </a:t>
            </a:r>
            <a:r>
              <a:rPr lang="es-ES" sz="1400" b="1" dirty="0" err="1" smtClean="0"/>
              <a:t>Python</a:t>
            </a:r>
            <a:r>
              <a:rPr lang="es-ES" sz="1400" dirty="0" smtClean="0"/>
              <a:t> que fueron publicados bajo nombres ligeramente modificados, Por ejemplo, en el repositorio de paquetes </a:t>
            </a:r>
            <a:r>
              <a:rPr lang="es-ES" sz="1400" dirty="0" err="1" smtClean="0"/>
              <a:t>Python</a:t>
            </a:r>
            <a:r>
              <a:rPr lang="es-ES" sz="1400" dirty="0" smtClean="0"/>
              <a:t> oficial, </a:t>
            </a:r>
            <a:r>
              <a:rPr lang="es-ES" sz="1400" dirty="0" err="1" smtClean="0"/>
              <a:t>PyPI</a:t>
            </a:r>
            <a:r>
              <a:rPr lang="es-ES" sz="1400" dirty="0" smtClean="0"/>
              <a:t> se han detectado copias de paquetes oficiales con nombres ligeramente modificados. </a:t>
            </a:r>
          </a:p>
          <a:p>
            <a:endParaRPr lang="es-ES" sz="1400" dirty="0" smtClean="0"/>
          </a:p>
          <a:p>
            <a:r>
              <a:rPr lang="es-ES" sz="1400" dirty="0" smtClean="0"/>
              <a:t>Contienen exactamente el mismo código que el paquete original por lo que su funcionalidad es la misma, pero el script de instalación setup.py se modifica para incluir código malicioso.</a:t>
            </a:r>
          </a:p>
          <a:p>
            <a:endParaRPr lang="es-ES" sz="1400" dirty="0" smtClean="0"/>
          </a:p>
          <a:p>
            <a:r>
              <a:rPr lang="es-ES" sz="1400" dirty="0" smtClean="0"/>
              <a:t>El código malicioso añadido al paquete falso se ejecuta cuando el desarrollador o administrador del sistema instala el paquete (habitualmente con privilegios de administrador).</a:t>
            </a:r>
          </a:p>
          <a:p>
            <a:endParaRPr lang="es-ES" sz="1400" dirty="0"/>
          </a:p>
        </p:txBody>
      </p:sp>
      <p:sp>
        <p:nvSpPr>
          <p:cNvPr id="11" name="10 Rectángulo"/>
          <p:cNvSpPr/>
          <p:nvPr/>
        </p:nvSpPr>
        <p:spPr>
          <a:xfrm>
            <a:off x="1835696" y="4149080"/>
            <a:ext cx="60486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acqusition</a:t>
            </a:r>
            <a:r>
              <a:rPr lang="es-ES" sz="1100" dirty="0" smtClean="0"/>
              <a:t> (subido el 03-06-2017 01:58:01, suplanta a </a:t>
            </a:r>
            <a:r>
              <a:rPr lang="es-ES" sz="1100" dirty="0" err="1" smtClean="0"/>
              <a:t>acquisition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apidev-coop</a:t>
            </a:r>
            <a:r>
              <a:rPr lang="es-ES" sz="1100" dirty="0" smtClean="0"/>
              <a:t> (subido el 03-06-2017 05:16:08, </a:t>
            </a:r>
            <a:r>
              <a:rPr lang="es-ES" sz="1100" dirty="0" err="1" smtClean="0"/>
              <a:t>supalnta</a:t>
            </a:r>
            <a:r>
              <a:rPr lang="es-ES" sz="1100" dirty="0" smtClean="0"/>
              <a:t> a </a:t>
            </a:r>
            <a:r>
              <a:rPr lang="es-ES" sz="1100" dirty="0" err="1" smtClean="0"/>
              <a:t>apidev-coop_cms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bzip</a:t>
            </a:r>
            <a:r>
              <a:rPr lang="es-ES" sz="1100" dirty="0" smtClean="0"/>
              <a:t> (subido el 04-06-2017 07:08:05, suplanta a bz2file)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crypt</a:t>
            </a:r>
            <a:r>
              <a:rPr lang="es-ES" sz="1100" dirty="0" smtClean="0"/>
              <a:t> (subido el 03-06-2017 08:03:14, suplanta a </a:t>
            </a:r>
            <a:r>
              <a:rPr lang="es-ES" sz="1100" dirty="0" err="1" smtClean="0"/>
              <a:t>crypto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django</a:t>
            </a:r>
            <a:r>
              <a:rPr lang="es-ES" sz="1100" dirty="0" smtClean="0"/>
              <a:t>-server (subido el 02-06-2017 08:22:23, suplanta a </a:t>
            </a:r>
            <a:r>
              <a:rPr lang="es-ES" sz="1100" dirty="0" err="1" smtClean="0"/>
              <a:t>django</a:t>
            </a:r>
            <a:r>
              <a:rPr lang="es-ES" sz="1100" dirty="0" smtClean="0"/>
              <a:t>-server-</a:t>
            </a:r>
            <a:r>
              <a:rPr lang="es-ES" sz="1100" dirty="0" err="1" smtClean="0"/>
              <a:t>guardian</a:t>
            </a:r>
            <a:r>
              <a:rPr lang="es-ES" sz="1100" dirty="0" smtClean="0"/>
              <a:t>-api)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pwd</a:t>
            </a:r>
            <a:r>
              <a:rPr lang="es-ES" sz="1100" dirty="0" smtClean="0"/>
              <a:t> (subido el 02-06-2017 13:12:33, suplanta a </a:t>
            </a:r>
            <a:r>
              <a:rPr lang="es-ES" sz="1100" dirty="0" err="1" smtClean="0"/>
              <a:t>pwdhash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setup-tools</a:t>
            </a:r>
            <a:r>
              <a:rPr lang="es-ES" sz="1100" dirty="0" smtClean="0"/>
              <a:t> (subido el 02-06-2017 08:54:44, suplanta a </a:t>
            </a:r>
            <a:r>
              <a:rPr lang="es-ES" sz="1100" dirty="0" err="1" smtClean="0"/>
              <a:t>setuptools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smtClean="0"/>
              <a:t>telnet (subido el 02-06-2017 15:35:05, suplanta as </a:t>
            </a:r>
            <a:r>
              <a:rPr lang="es-ES" sz="1100" dirty="0" err="1" smtClean="0"/>
              <a:t>telnetsrvlib</a:t>
            </a:r>
            <a:r>
              <a:rPr lang="es-ES" sz="1100" dirty="0" smtClean="0"/>
              <a:t>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smtClean="0"/>
              <a:t>urlib3 (subido el 02-06-2017 07:09:29, suplanta a urllib3)</a:t>
            </a:r>
          </a:p>
          <a:p>
            <a:pPr marL="269875" lvl="0" indent="269875">
              <a:buFont typeface="Arial" pitchFamily="34" charset="0"/>
              <a:buChar char="•"/>
            </a:pPr>
            <a:r>
              <a:rPr lang="es-ES" sz="1100" dirty="0" err="1" smtClean="0"/>
              <a:t>urllib</a:t>
            </a:r>
            <a:r>
              <a:rPr lang="es-ES" sz="1100" dirty="0" smtClean="0"/>
              <a:t> (subido el 02-06-2017 07:03:37, suplanta a urllib3)</a:t>
            </a:r>
            <a:endParaRPr lang="es-ES" sz="1100" dirty="0"/>
          </a:p>
        </p:txBody>
      </p:sp>
      <p:sp>
        <p:nvSpPr>
          <p:cNvPr id="12" name="11 Rectángulo"/>
          <p:cNvSpPr/>
          <p:nvPr/>
        </p:nvSpPr>
        <p:spPr>
          <a:xfrm>
            <a:off x="1403648" y="6093296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/>
              <a:t>https://www.certsi.es/alerta-temprana/avisos-seguridad/posible-deteccion-malware-repositorios-oficiales-python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Algunos problemas del desarrollo moderno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Algunos problemas del desarrollo moderno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151112" y="908720"/>
            <a:ext cx="7813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Los gestores de paquetes: cómo controlar NPM buscando contraseñas débiles</a:t>
            </a:r>
            <a:endParaRPr lang="es-ES" b="1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7532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1331640" y="3265239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https://github.com/ChALkeR/notes/blob/master/Gathering-weak-npm-credentials.md</a:t>
            </a:r>
            <a:endParaRPr lang="es-ES" sz="1400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717032"/>
            <a:ext cx="5228878" cy="265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331640" y="1556792"/>
            <a:ext cx="3384376" cy="4104456"/>
          </a:xfrm>
          <a:ln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lumMod val="20000"/>
                <a:lumOff val="80000"/>
                <a:alpha val="40000"/>
              </a:schemeClr>
            </a:outerShdw>
          </a:effectLst>
        </p:spPr>
        <p:txBody>
          <a:bodyPr numCol="1">
            <a:normAutofit/>
          </a:bodyPr>
          <a:lstStyle/>
          <a:p>
            <a:pPr algn="ctr"/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Patrones de diseño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Solid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TDD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DDD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BDD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ORM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CQRS</a:t>
            </a:r>
            <a:b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</a:br>
            <a:r>
              <a:rPr lang="es-ES_tradnl" sz="3200" dirty="0" err="1" smtClean="0">
                <a:solidFill>
                  <a:schemeClr val="tx1"/>
                </a:solidFill>
                <a:latin typeface="Patrick Hand" pitchFamily="2" charset="0"/>
              </a:rPr>
              <a:t>Domain</a:t>
            </a:r>
            <a:r>
              <a:rPr lang="es-ES_tradnl" sz="3200" dirty="0" smtClean="0">
                <a:solidFill>
                  <a:schemeClr val="tx1"/>
                </a:solidFill>
                <a:latin typeface="Patrick Hand" pitchFamily="2" charset="0"/>
              </a:rPr>
              <a:t> </a:t>
            </a:r>
            <a:r>
              <a:rPr lang="es-ES_tradnl" sz="3200" dirty="0" err="1" smtClean="0">
                <a:solidFill>
                  <a:schemeClr val="tx1"/>
                </a:solidFill>
                <a:latin typeface="Patrick Hand" pitchFamily="2" charset="0"/>
              </a:rPr>
              <a:t>events</a:t>
            </a:r>
            <a:endParaRPr lang="es-ES" sz="3200" dirty="0">
              <a:solidFill>
                <a:schemeClr val="tx1"/>
              </a:solidFill>
              <a:latin typeface="Patrick Hand" pitchFamily="2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932040" y="1556792"/>
            <a:ext cx="3960440" cy="4104456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schemeClr val="tx2">
                <a:lumMod val="20000"/>
                <a:lumOff val="80000"/>
                <a:alpha val="40000"/>
              </a:schemeClr>
            </a:outerShdw>
          </a:effectLst>
        </p:spPr>
        <p:txBody>
          <a:bodyPr numCol="1" anchor="b">
            <a:normAutofit/>
          </a:bodyPr>
          <a:lstStyle/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Diferencias WAP/W2P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WSP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HTTPS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JWS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SQL </a:t>
            </a:r>
            <a:r>
              <a:rPr lang="es-ES_tradnl" sz="32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Injection</a:t>
            </a:r>
            <a:endParaRPr lang="es-ES_tradnl" sz="32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Patrick Hand" pitchFamily="2" charset="0"/>
              <a:ea typeface="+mj-ea"/>
              <a:cs typeface="+mj-cs"/>
            </a:endParaRP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XSS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_tradnl" sz="32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Patrick Hand" pitchFamily="2" charset="0"/>
                <a:ea typeface="+mj-ea"/>
                <a:cs typeface="+mj-cs"/>
              </a:rPr>
              <a:t>CORS</a:t>
            </a:r>
          </a:p>
          <a:p>
            <a:pPr marL="0" marR="0" lvl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32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Patrick Hand" pitchFamily="2" charset="0"/>
              <a:ea typeface="+mj-ea"/>
              <a:cs typeface="+mj-cs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Los ingenieros confiamos en los demás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7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¿Qué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sabemos</a:t>
            </a: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Algunos problemas del desarrollo moderno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116632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Algunos problemas del desarrollo moderno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151112" y="908720"/>
            <a:ext cx="7813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/>
              <a:t>Docker</a:t>
            </a:r>
            <a:endParaRPr lang="es-ES" b="1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4784"/>
            <a:ext cx="61436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1835696" y="3140968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https://www.federacy.com/docker_image_vulnerabilities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403648" y="3717032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mtClean="0"/>
              <a:t>De las imágenes de Docker probadas:</a:t>
            </a:r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1547664" y="4149080"/>
            <a:ext cx="669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269875">
              <a:buFont typeface="Arial" pitchFamily="34" charset="0"/>
              <a:buChar char="•"/>
            </a:pPr>
            <a:r>
              <a:rPr lang="es-ES" dirty="0" smtClean="0"/>
              <a:t>24% con vulnerabilidades de prioridad media o baja.</a:t>
            </a:r>
          </a:p>
          <a:p>
            <a:pPr marL="269875" indent="269875">
              <a:buFont typeface="Arial" pitchFamily="34" charset="0"/>
              <a:buChar char="•"/>
            </a:pPr>
            <a:r>
              <a:rPr lang="es-ES" dirty="0" smtClean="0"/>
              <a:t>10.53% con vulnerabilidades de prioridad alta.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648072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Algunos problemas del desarrollo moderno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151112" y="1052736"/>
            <a:ext cx="7813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¿Qué ocurre cuando no se actualizan las dependencias de una aplicación?</a:t>
            </a:r>
            <a:endParaRPr lang="es-ES" sz="1400" b="1" dirty="0"/>
          </a:p>
        </p:txBody>
      </p:sp>
      <p:pic>
        <p:nvPicPr>
          <p:cNvPr id="54274" name="Picture 2" descr="http://sdtimes.com/wp-content/uploads/2017/10/Screen-Shot-2017-10-18-at-11.15.40-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556792"/>
            <a:ext cx="4320480" cy="3680410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1330624" y="5157192"/>
            <a:ext cx="7813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El 88% de las aplicaciones Java incluyen al menos un componente vulnerable</a:t>
            </a:r>
          </a:p>
          <a:p>
            <a:r>
              <a:rPr lang="es-ES_tradnl" sz="1400" dirty="0" smtClean="0"/>
              <a:t>El 53,3% de las aplicaciones Java utilizan versiones vulnerables de componentes “</a:t>
            </a:r>
            <a:r>
              <a:rPr lang="es-ES_tradnl" sz="1400" dirty="0" err="1" smtClean="0"/>
              <a:t>Common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Collections</a:t>
            </a:r>
            <a:r>
              <a:rPr lang="es-ES_tradnl" sz="1400" dirty="0" smtClean="0"/>
              <a:t>”</a:t>
            </a:r>
            <a:endParaRPr lang="es-ES" sz="1400" dirty="0"/>
          </a:p>
        </p:txBody>
      </p:sp>
      <p:sp>
        <p:nvSpPr>
          <p:cNvPr id="8" name="7 Rectángulo"/>
          <p:cNvSpPr/>
          <p:nvPr/>
        </p:nvSpPr>
        <p:spPr>
          <a:xfrm>
            <a:off x="1331640" y="609329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 smtClean="0"/>
              <a:t>http://sdtimes.com/report-majority-java-apps-susceptible-hack-attacks/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https://d33ypg4xwx0n86.cloudfront.net/direct?url=http%3A%2F%2Fblogs.itpro.es%2Fdanialonso%2Ffiles%2F2017%2F10%2Fsegway-ninebot-minipro.jpg&amp;resize=w7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3482569" cy="2016224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1187624" y="1052736"/>
            <a:ext cx="7813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/>
              <a:t>Segway</a:t>
            </a:r>
            <a:endParaRPr lang="es-ES" b="1" dirty="0"/>
          </a:p>
        </p:txBody>
      </p:sp>
      <p:sp>
        <p:nvSpPr>
          <p:cNvPr id="6" name="5 Rectángulo"/>
          <p:cNvSpPr/>
          <p:nvPr/>
        </p:nvSpPr>
        <p:spPr>
          <a:xfrm>
            <a:off x="1403648" y="4005064"/>
            <a:ext cx="7416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/>
              <a:t>Comunicación insegura: </a:t>
            </a:r>
            <a:r>
              <a:rPr lang="es-ES" sz="1200" dirty="0" smtClean="0"/>
              <a:t>la comunicación que hay entre la aplicación y el </a:t>
            </a:r>
            <a:r>
              <a:rPr lang="es-ES" sz="1200" dirty="0" err="1" smtClean="0"/>
              <a:t>Segway</a:t>
            </a:r>
            <a:r>
              <a:rPr lang="es-ES" sz="1200" dirty="0" smtClean="0"/>
              <a:t> no está cifrada. Ataques </a:t>
            </a:r>
            <a:r>
              <a:rPr lang="es-ES" sz="1200" dirty="0" err="1" smtClean="0"/>
              <a:t>Man</a:t>
            </a:r>
            <a:r>
              <a:rPr lang="es-ES" sz="1200" dirty="0" smtClean="0"/>
              <a:t>-in-</a:t>
            </a:r>
            <a:r>
              <a:rPr lang="es-ES" sz="1200" dirty="0" err="1" smtClean="0"/>
              <a:t>the</a:t>
            </a:r>
            <a:r>
              <a:rPr lang="es-ES" sz="1200" dirty="0" smtClean="0"/>
              <a:t>-</a:t>
            </a:r>
            <a:r>
              <a:rPr lang="es-ES" sz="1200" dirty="0" err="1" smtClean="0"/>
              <a:t>middle</a:t>
            </a:r>
            <a:r>
              <a:rPr lang="es-ES" sz="1200" dirty="0" smtClean="0"/>
              <a:t>.</a:t>
            </a:r>
          </a:p>
          <a:p>
            <a:r>
              <a:rPr lang="es-ES" sz="1200" b="1" dirty="0" smtClean="0"/>
              <a:t>Aplicación alternativa:</a:t>
            </a:r>
            <a:r>
              <a:rPr lang="es-ES" sz="1200" dirty="0" smtClean="0"/>
              <a:t> se pueden utilizar aplicaciones no autorizadas (API) saltándose el PIN de seguridad.</a:t>
            </a:r>
          </a:p>
          <a:p>
            <a:r>
              <a:rPr lang="es-ES" sz="1200" b="1" dirty="0" smtClean="0"/>
              <a:t>Suplantación de firmware:</a:t>
            </a:r>
            <a:r>
              <a:rPr lang="es-ES" sz="1200" dirty="0" smtClean="0"/>
              <a:t> No se verifica la integridad del software: se podría enviar una actualización personalizada y maliciosa al </a:t>
            </a:r>
            <a:r>
              <a:rPr lang="es-ES" sz="1200" dirty="0" err="1" smtClean="0"/>
              <a:t>Segway</a:t>
            </a:r>
            <a:r>
              <a:rPr lang="es-ES" sz="1200" dirty="0" smtClean="0"/>
              <a:t> y se instala sin problemas.</a:t>
            </a:r>
          </a:p>
          <a:p>
            <a:r>
              <a:rPr lang="es-ES" sz="1200" b="1" dirty="0" smtClean="0"/>
              <a:t>Privacidad en la ubicación:</a:t>
            </a:r>
            <a:r>
              <a:rPr lang="es-ES" sz="1200" dirty="0" smtClean="0"/>
              <a:t> La aplicación oficial de </a:t>
            </a:r>
            <a:r>
              <a:rPr lang="es-ES" sz="1200" dirty="0" err="1" smtClean="0"/>
              <a:t>Ninebot</a:t>
            </a:r>
            <a:r>
              <a:rPr lang="es-ES" sz="1200" dirty="0" smtClean="0"/>
              <a:t> cuenta con la característica social llamada “Piloto Cercano”, dotada de rankings y otras funciones que hacen uso de la ubicación tomada por GPS. Esta función permite al usuario encontrar a otras personas que puedan estar utilizando un </a:t>
            </a:r>
            <a:r>
              <a:rPr lang="es-ES" sz="1200" dirty="0" err="1" smtClean="0"/>
              <a:t>Segway</a:t>
            </a:r>
            <a:r>
              <a:rPr lang="es-ES" sz="1200" dirty="0" smtClean="0"/>
              <a:t> </a:t>
            </a:r>
            <a:r>
              <a:rPr lang="es-ES" sz="1200" dirty="0" err="1" smtClean="0"/>
              <a:t>Ninebot</a:t>
            </a:r>
            <a:r>
              <a:rPr lang="es-ES" sz="1200" dirty="0" smtClean="0"/>
              <a:t> en tiempo real, de modo que facilitaría a ladrones la ubicación del mismo.</a:t>
            </a:r>
            <a:endParaRPr lang="es-ES" sz="1200" dirty="0"/>
          </a:p>
        </p:txBody>
      </p:sp>
      <p:sp>
        <p:nvSpPr>
          <p:cNvPr id="8" name="7 Rectángulo"/>
          <p:cNvSpPr/>
          <p:nvPr/>
        </p:nvSpPr>
        <p:spPr>
          <a:xfrm>
            <a:off x="4788024" y="1556792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El </a:t>
            </a:r>
            <a:r>
              <a:rPr lang="es-ES" sz="1400" dirty="0" err="1" smtClean="0"/>
              <a:t>Segway</a:t>
            </a:r>
            <a:r>
              <a:rPr lang="es-ES" sz="1400" dirty="0" smtClean="0"/>
              <a:t> </a:t>
            </a:r>
            <a:r>
              <a:rPr lang="es-ES" sz="1400" dirty="0" err="1" smtClean="0"/>
              <a:t>Ninebot</a:t>
            </a:r>
            <a:r>
              <a:rPr lang="es-ES" sz="1400" dirty="0" smtClean="0"/>
              <a:t> </a:t>
            </a:r>
            <a:r>
              <a:rPr lang="es-ES" sz="1400" dirty="0" err="1" smtClean="0"/>
              <a:t>miniPRO</a:t>
            </a:r>
            <a:r>
              <a:rPr lang="es-ES" sz="1400" dirty="0" smtClean="0"/>
              <a:t> cuenta con una aplicación llamada </a:t>
            </a:r>
            <a:r>
              <a:rPr lang="es-ES" sz="1400" dirty="0" err="1" smtClean="0"/>
              <a:t>Ninebot</a:t>
            </a:r>
            <a:r>
              <a:rPr lang="es-ES" sz="1400" dirty="0" smtClean="0"/>
              <a:t> para </a:t>
            </a:r>
            <a:r>
              <a:rPr lang="es-ES" sz="1400" dirty="0" err="1" smtClean="0"/>
              <a:t>smartphone</a:t>
            </a:r>
            <a:r>
              <a:rPr lang="es-ES" sz="1400" dirty="0" smtClean="0"/>
              <a:t>, que permite aplicar una serie de configuraciones del vehículo, como personalizar las luces LED, modificar los ajustes de seguridad, revisar estadísticas de rendimiento y velocidad, establecer protección antirrobo e incluso controlar remotamente el vehículo</a:t>
            </a:r>
            <a:endParaRPr lang="es-ES" sz="1400" dirty="0"/>
          </a:p>
        </p:txBody>
      </p:sp>
      <p:sp>
        <p:nvSpPr>
          <p:cNvPr id="10" name="9 Rectángulo"/>
          <p:cNvSpPr/>
          <p:nvPr/>
        </p:nvSpPr>
        <p:spPr>
          <a:xfrm>
            <a:off x="1259632" y="6073551"/>
            <a:ext cx="7056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http://blogs.itpro.es/danialonso/algunas-versiones-de-segway-pueden-ser-hackeadas/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24744"/>
            <a:ext cx="5472608" cy="461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1187624" y="5816297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</a:t>
            </a:r>
            <a:r>
              <a:rPr lang="es-ES" sz="1200" dirty="0" smtClean="0"/>
              <a:t>computerhoy.com/noticias/software/industroyer-malware-que-tumba-centrales-electricas-63804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176114"/>
            <a:ext cx="50768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043608" y="5857527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https://www.muyseguridad.net/2017/09/08/hackers-infraestructuras-electricas-europa-ee-uu/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448816" y="188640"/>
            <a:ext cx="8299648" cy="64807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61626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115616" y="5517232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https://www.genbeta.com/seguridad/consiguen-hackear-el-software-que-se-utilizara-en-las-elecciones-alemanas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881188"/>
            <a:ext cx="52673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115616" y="5229200"/>
            <a:ext cx="77048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 smtClean="0"/>
              <a:t>https://www.xataka.com/seguridad/the-dao-y-el-caso-del-robo-de-los-50-millones-de-dolares-en-ethereum-insert-coin-1x01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340768"/>
            <a:ext cx="5512470" cy="445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051720" y="5807005"/>
            <a:ext cx="54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http://www.bbc.com/news/technology-40754403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12776"/>
            <a:ext cx="60388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763688" y="4941168"/>
            <a:ext cx="6984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http://www.20minutos.es/noticia/3015157/0/entrevista-josep-albors-hacker-robo-datos-wikileaks/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507707" cy="469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43608" y="5975702"/>
            <a:ext cx="79208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https://elandroidelibre.elespanol.com/2015/09/otra-nevera-hackeada-como-de-seguro-es-el-internet-de-las-cosas.html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Falacias sobre seguridad </a:t>
            </a:r>
            <a:r>
              <a:rPr lang="es-ES_tradnl" dirty="0" smtClean="0">
                <a:solidFill>
                  <a:schemeClr val="accent1"/>
                </a:solidFill>
              </a:rPr>
              <a:t>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115616" y="1268760"/>
            <a:ext cx="76328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Courier New" pitchFamily="49" charset="0"/>
                <a:cs typeface="Courier New" pitchFamily="49" charset="0"/>
                <a:hlinkClick r:id="rId2"/>
              </a:rPr>
              <a:t>RFC 821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August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1982 Simple Mail Transfer 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Protocol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The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following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are 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the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SMTP 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commands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: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HELO &lt;SP&gt; &lt;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domain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MAIL &lt;SP&gt; FROM:&lt;reverse-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RCPT &lt;SP&gt; TO:&lt;forward-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DATA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RSET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SEND &lt;SP&gt;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FROM:&lt;reverse-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SOML &lt;SP&gt; FROM:&lt;reverse-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SAML &lt;SP&gt; FROM:&lt;reverse-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VRFY &lt;SP&gt; &lt;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EXPN &lt;SP&gt; &lt;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HELP [&lt;SP&gt; &lt;</a:t>
            </a:r>
            <a:r>
              <a:rPr lang="es-ES" dirty="0" err="1" smtClean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&gt;]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NOOP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QUIT &lt;CRLF&gt; </a:t>
            </a:r>
          </a:p>
          <a:p>
            <a:pPr marL="1074738"/>
            <a:r>
              <a:rPr lang="es-ES" dirty="0" smtClean="0">
                <a:latin typeface="Courier New" pitchFamily="49" charset="0"/>
                <a:cs typeface="Courier New" pitchFamily="49" charset="0"/>
              </a:rPr>
              <a:t>TURN &lt;CRLF&gt; 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899592" y="6093296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https://tools.ietf.org/html/rfc821</a:t>
            </a:r>
            <a:endParaRPr lang="es-ES" dirty="0"/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ingenieros confiamos en los demás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24744"/>
            <a:ext cx="625440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115616" y="5877272"/>
            <a:ext cx="79208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900" dirty="0" smtClean="0"/>
              <a:t>https://www.elconfidencial.com/tecnologia/2016-11-23/una-empresa-espanola-pierde-de-media-1-4-millones-al-ano-por-ciberataques_1293123/</a:t>
            </a:r>
            <a:endParaRPr lang="es-E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24744"/>
            <a:ext cx="4197554" cy="470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115616" y="5862464"/>
            <a:ext cx="77768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900" dirty="0" smtClean="0"/>
              <a:t>https://www.troyhunt.com/data-from-connected-cloudpets-teddy-bears-leaked-and-ransomed-exposing-kids-voice-messages/</a:t>
            </a:r>
            <a:endParaRPr lang="es-E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725107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115616" y="5471646"/>
            <a:ext cx="7848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https://www.elconfidencial.com/tecnologia/2017-03-20/ciberseguridad-industria-espanola-infraestructuras-criticas_1350398/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511206"/>
            <a:ext cx="60198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043608" y="5471646"/>
            <a:ext cx="79208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http://www.20minutos.es/noticia/3007581/0/vibradores-conectados-funciones-innecesarias-ponen-riesgo-privacidad/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052736"/>
            <a:ext cx="5586760" cy="478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1115616" y="5960313"/>
            <a:ext cx="792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https://www.genbeta.com/seguridad/los-hackers-podrian-convertir-a-los-robots-sexuales-en-maquinas-de-matar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25963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Saltando al mundo físico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260648"/>
            <a:ext cx="8299648" cy="83685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Saltando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al mundo físico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96752"/>
            <a:ext cx="5452269" cy="452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115616" y="5877272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https://www.wired.com/2015/04/hackers-commandeer-new-planes-passenger-wi-fi/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683568" y="44624"/>
            <a:ext cx="8352928" cy="836854"/>
          </a:xfrm>
        </p:spPr>
        <p:txBody>
          <a:bodyPr/>
          <a:lstStyle/>
          <a:p>
            <a:r>
              <a:rPr lang="es-ES_tradnl" dirty="0" smtClean="0"/>
              <a:t>Y para terminar …</a:t>
            </a:r>
            <a:endParaRPr lang="es-ES" dirty="0"/>
          </a:p>
        </p:txBody>
      </p:sp>
      <p:pic>
        <p:nvPicPr>
          <p:cNvPr id="51202" name="Picture 2" descr="https://pbs.twimg.com/media/DMReEalW4AAZeu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556792"/>
            <a:ext cx="6048672" cy="4536504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475656" y="1052736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Evitemos que </a:t>
            </a:r>
            <a:r>
              <a:rPr lang="es-ES_tradnl" dirty="0" smtClean="0"/>
              <a:t>éste sea el único camino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971600" y="908720"/>
            <a:ext cx="770485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 smtClean="0"/>
              <a:t>La seguridad es un problema de sistemas</a:t>
            </a:r>
          </a:p>
          <a:p>
            <a:pPr>
              <a:lnSpc>
                <a:spcPct val="150000"/>
              </a:lnSpc>
            </a:pPr>
            <a:r>
              <a:rPr lang="es-ES_tradnl" sz="2000" dirty="0" smtClean="0"/>
              <a:t>      Corolario: por eso todo va cifrado con </a:t>
            </a:r>
            <a:r>
              <a:rPr lang="es-ES_tradnl" sz="2000" dirty="0" err="1" smtClean="0"/>
              <a:t>HTTPs</a:t>
            </a:r>
            <a:endParaRPr lang="es-ES" sz="20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Falacias sobre la seguridad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Falacias sobre la seguridad - I</a:t>
            </a:r>
            <a:endParaRPr lang="es-ES" dirty="0"/>
          </a:p>
        </p:txBody>
      </p:sp>
      <p:pic>
        <p:nvPicPr>
          <p:cNvPr id="1026" name="Picture 2" descr="Resultado de imagen de ashley madis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5358" y="2060848"/>
            <a:ext cx="7329089" cy="3960440"/>
          </a:xfrm>
          <a:prstGeom prst="rect">
            <a:avLst/>
          </a:prstGeom>
          <a:noFill/>
        </p:spPr>
      </p:pic>
      <p:sp>
        <p:nvSpPr>
          <p:cNvPr id="9" name="8 Elipse"/>
          <p:cNvSpPr/>
          <p:nvPr/>
        </p:nvSpPr>
        <p:spPr>
          <a:xfrm>
            <a:off x="6948264" y="5085184"/>
            <a:ext cx="1080120" cy="864096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Falacias sobre la seguridad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88640"/>
            <a:ext cx="8299648" cy="576064"/>
          </a:xfrm>
          <a:prstGeom prst="rect">
            <a:avLst/>
          </a:prstGeom>
        </p:spPr>
        <p:txBody>
          <a:bodyPr anchor="b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Falacias sobre la seguridad - II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9698" name="Picture 2" descr="Resultado de imagen de imagen dispositivos móviles en red empresari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630" y="1340768"/>
            <a:ext cx="5724634" cy="381642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132856"/>
            <a:ext cx="54768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1043608" y="836712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dirty="0" smtClean="0"/>
              <a:t>La red de la empresa es un entorno totalmente controlado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115616" y="623731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chemeClr val="accent1"/>
                </a:solidFill>
              </a:rPr>
              <a:t>Falacias sobre la seguridad &gt;&gt;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44624"/>
            <a:ext cx="9036496" cy="836854"/>
          </a:xfrm>
        </p:spPr>
        <p:txBody>
          <a:bodyPr/>
          <a:lstStyle/>
          <a:p>
            <a:r>
              <a:rPr lang="es-ES_tradnl" dirty="0" smtClean="0"/>
              <a:t>Falacias sobre la seguridad - III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187624" y="1052736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Ya nos ocuparemos de asegurar el sistema</a:t>
            </a:r>
          </a:p>
        </p:txBody>
      </p:sp>
      <p:pic>
        <p:nvPicPr>
          <p:cNvPr id="31746" name="Picture 2" descr="Resultado de imagen de lexne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484784"/>
            <a:ext cx="6264696" cy="2325970"/>
          </a:xfrm>
          <a:prstGeom prst="rect">
            <a:avLst/>
          </a:prstGeom>
          <a:noFill/>
        </p:spPr>
      </p:pic>
      <p:sp>
        <p:nvSpPr>
          <p:cNvPr id="11" name="10 Rectángulo"/>
          <p:cNvSpPr/>
          <p:nvPr/>
        </p:nvSpPr>
        <p:spPr>
          <a:xfrm>
            <a:off x="1331640" y="4005064"/>
            <a:ext cx="72728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smtClean="0"/>
              <a:t>"Consideramos que no ha habido ningún fallo por nuestra parte, sino un delito de acceso ilícito a una web interna destinada a intercambio de datos dentro de la administración pública. </a:t>
            </a:r>
          </a:p>
          <a:p>
            <a:r>
              <a:rPr lang="es-ES_tradnl" sz="1100" dirty="0" smtClean="0"/>
              <a:t>….</a:t>
            </a:r>
            <a:endParaRPr lang="es-ES" sz="1100" dirty="0" smtClean="0"/>
          </a:p>
          <a:p>
            <a:r>
              <a:rPr lang="es-ES" sz="1100" b="1" dirty="0" smtClean="0"/>
              <a:t>El hecho de que la página no exigiera contraseñas no significa que se puede descargar y distribuir su contenido. Es como si uno va por la calle y ve un coche con las puertas abiertas y decide robar lo que hay en su interior</a:t>
            </a:r>
            <a:r>
              <a:rPr lang="es-ES" sz="1100" dirty="0" smtClean="0"/>
              <a:t>"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1405</TotalTime>
  <Words>2576</Words>
  <Application>Microsoft Office PowerPoint</Application>
  <PresentationFormat>Presentación en pantalla (4:3)</PresentationFormat>
  <Paragraphs>344</Paragraphs>
  <Slides>66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67" baseType="lpstr">
      <vt:lpstr>Solsticio</vt:lpstr>
      <vt:lpstr>Diapositiva 1</vt:lpstr>
      <vt:lpstr>Diapositiva 2</vt:lpstr>
      <vt:lpstr>Web Api</vt:lpstr>
      <vt:lpstr>¿Por qué hablar de seguridad?</vt:lpstr>
      <vt:lpstr>Patrones de diseño Solid TDD DDD BDD ORM CQRS Domain events</vt:lpstr>
      <vt:lpstr>Diapositiva 6</vt:lpstr>
      <vt:lpstr>Falacias sobre la seguridad - I</vt:lpstr>
      <vt:lpstr>Diapositiva 8</vt:lpstr>
      <vt:lpstr>Falacias sobre la seguridad - III</vt:lpstr>
      <vt:lpstr>Falacias sobre la seguridad - IV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Y para terminar …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TDD DDD BDD</dc:title>
  <dc:creator>jbautistam</dc:creator>
  <cp:lastModifiedBy>jbautistam</cp:lastModifiedBy>
  <cp:revision>148</cp:revision>
  <dcterms:created xsi:type="dcterms:W3CDTF">2017-03-20T10:51:17Z</dcterms:created>
  <dcterms:modified xsi:type="dcterms:W3CDTF">2017-10-20T22:25:25Z</dcterms:modified>
</cp:coreProperties>
</file>